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6" r:id="rId2"/>
    <p:sldId id="287" r:id="rId3"/>
    <p:sldId id="256" r:id="rId4"/>
    <p:sldId id="268" r:id="rId5"/>
    <p:sldId id="259" r:id="rId6"/>
    <p:sldId id="269" r:id="rId7"/>
    <p:sldId id="261" r:id="rId8"/>
    <p:sldId id="262" r:id="rId9"/>
    <p:sldId id="271" r:id="rId10"/>
    <p:sldId id="272" r:id="rId11"/>
    <p:sldId id="263" r:id="rId12"/>
    <p:sldId id="264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91A"/>
    <a:srgbClr val="9900CC"/>
    <a:srgbClr val="CC3300"/>
    <a:srgbClr val="CC0066"/>
    <a:srgbClr val="FF0066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6" autoAdjust="0"/>
    <p:restoredTop sz="94605" autoAdjust="0"/>
  </p:normalViewPr>
  <p:slideViewPr>
    <p:cSldViewPr>
      <p:cViewPr>
        <p:scale>
          <a:sx n="66" d="100"/>
          <a:sy n="66" d="100"/>
        </p:scale>
        <p:origin x="-2131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6870379941681217E-2"/>
          <c:y val="2.030749203966855E-2"/>
          <c:w val="0.5744665881935983"/>
          <c:h val="0.91296616937740649"/>
        </c:manualLayout>
      </c:layout>
      <c:lineChart>
        <c:grouping val="standard"/>
        <c:ser>
          <c:idx val="0"/>
          <c:order val="0"/>
          <c:tx>
            <c:strRef>
              <c:f>Лист3!$A$2</c:f>
              <c:strCache>
                <c:ptCount val="1"/>
                <c:pt idx="0">
                  <c:v>Оказана правовая помощь всего: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dLblPos val="r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Лист3!$B$2:$F$2</c:f>
              <c:numCache>
                <c:formatCode>General</c:formatCode>
                <c:ptCount val="5"/>
                <c:pt idx="0">
                  <c:v>163</c:v>
                </c:pt>
                <c:pt idx="1">
                  <c:v>165</c:v>
                </c:pt>
                <c:pt idx="2">
                  <c:v>149</c:v>
                </c:pt>
                <c:pt idx="3">
                  <c:v>130</c:v>
                </c:pt>
                <c:pt idx="4">
                  <c:v>121</c:v>
                </c:pt>
              </c:numCache>
            </c:numRef>
          </c:val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В разработке колдоговоров, соглашений</c:v>
                </c:pt>
              </c:strCache>
            </c:strRef>
          </c:tx>
          <c:spPr>
            <a:ln>
              <a:solidFill>
                <a:srgbClr val="F6691A"/>
              </a:solidFill>
            </a:ln>
          </c:spPr>
          <c:marker>
            <c:symbol val="circle"/>
            <c:size val="7"/>
            <c:spPr>
              <a:solidFill>
                <a:srgbClr val="F6691A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dLblPos val="r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Лист3!$B$3:$F$3</c:f>
              <c:numCache>
                <c:formatCode>General</c:formatCode>
                <c:ptCount val="5"/>
                <c:pt idx="0">
                  <c:v>151</c:v>
                </c:pt>
                <c:pt idx="1">
                  <c:v>103</c:v>
                </c:pt>
                <c:pt idx="2">
                  <c:v>89</c:v>
                </c:pt>
                <c:pt idx="3">
                  <c:v>102</c:v>
                </c:pt>
                <c:pt idx="4">
                  <c:v>97</c:v>
                </c:pt>
              </c:numCache>
            </c:numRef>
          </c:val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В оформлении документов в суды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</c:spPr>
          </c:marker>
          <c:dLbls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l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Лист3!$B$4:$F$4</c:f>
              <c:numCache>
                <c:formatCode>General</c:formatCode>
                <c:ptCount val="5"/>
                <c:pt idx="0">
                  <c:v>12</c:v>
                </c:pt>
                <c:pt idx="1">
                  <c:v>3</c:v>
                </c:pt>
                <c:pt idx="2">
                  <c:v>4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</c:ser>
        <c:ser>
          <c:idx val="3"/>
          <c:order val="3"/>
          <c:tx>
            <c:strRef>
              <c:f>Лист3!$A$5</c:f>
              <c:strCache>
                <c:ptCount val="1"/>
                <c:pt idx="0">
                  <c:v>Рассмотрено жалоб и других обращений</c:v>
                </c:pt>
              </c:strCache>
            </c:strRef>
          </c:tx>
          <c:spPr>
            <a:ln>
              <a:solidFill>
                <a:srgbClr val="9900CC"/>
              </a:solidFill>
            </a:ln>
          </c:spPr>
          <c:marker>
            <c:symbol val="circle"/>
            <c:size val="7"/>
            <c:spPr>
              <a:solidFill>
                <a:srgbClr val="9900CC"/>
              </a:solidFill>
            </c:spPr>
          </c:marker>
          <c:dLbls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r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Лист3!$B$5:$F$5</c:f>
              <c:numCache>
                <c:formatCode>General</c:formatCode>
                <c:ptCount val="5"/>
                <c:pt idx="0">
                  <c:v>52</c:v>
                </c:pt>
                <c:pt idx="1">
                  <c:v>16</c:v>
                </c:pt>
                <c:pt idx="2">
                  <c:v>28</c:v>
                </c:pt>
                <c:pt idx="3">
                  <c:v>26</c:v>
                </c:pt>
                <c:pt idx="4">
                  <c:v>28</c:v>
                </c:pt>
              </c:numCache>
            </c:numRef>
          </c:val>
        </c:ser>
        <c:ser>
          <c:idx val="4"/>
          <c:order val="4"/>
          <c:tx>
            <c:strRef>
              <c:f>Лист3!$A$6</c:f>
              <c:strCache>
                <c:ptCount val="1"/>
                <c:pt idx="0">
                  <c:v>Принято на личном приеме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dLblPos val="r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Лист3!$B$6:$F$6</c:f>
              <c:numCache>
                <c:formatCode>General</c:formatCode>
                <c:ptCount val="5"/>
                <c:pt idx="0">
                  <c:v>415</c:v>
                </c:pt>
                <c:pt idx="1">
                  <c:v>315</c:v>
                </c:pt>
                <c:pt idx="2">
                  <c:v>401</c:v>
                </c:pt>
                <c:pt idx="3">
                  <c:v>529</c:v>
                </c:pt>
                <c:pt idx="4">
                  <c:v>410</c:v>
                </c:pt>
              </c:numCache>
            </c:numRef>
          </c:val>
        </c:ser>
        <c:dLbls/>
        <c:marker val="1"/>
        <c:axId val="77023104"/>
        <c:axId val="77024640"/>
      </c:lineChart>
      <c:catAx>
        <c:axId val="77023104"/>
        <c:scaling>
          <c:orientation val="minMax"/>
        </c:scaling>
        <c:axPos val="b"/>
        <c:tickLblPos val="nextTo"/>
        <c:crossAx val="77024640"/>
        <c:crosses val="autoZero"/>
        <c:auto val="1"/>
        <c:lblAlgn val="ctr"/>
        <c:lblOffset val="100"/>
      </c:catAx>
      <c:valAx>
        <c:axId val="77024640"/>
        <c:scaling>
          <c:orientation val="minMax"/>
          <c:max val="550"/>
        </c:scaling>
        <c:axPos val="l"/>
        <c:majorGridlines/>
        <c:numFmt formatCode="General" sourceLinked="1"/>
        <c:tickLblPos val="nextTo"/>
        <c:crossAx val="77023104"/>
        <c:crosses val="autoZero"/>
        <c:crossBetween val="between"/>
        <c:majorUnit val="50"/>
        <c:minorUnit val="5"/>
      </c:valAx>
    </c:plotArea>
    <c:legend>
      <c:legendPos val="r"/>
      <c:layout/>
      <c:spPr>
        <a:noFill/>
      </c:sp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841794398323557E-2"/>
          <c:y val="5.3814853905121668E-2"/>
          <c:w val="0.60050703178574028"/>
          <c:h val="0.68117570269970029"/>
        </c:manualLayout>
      </c:layout>
      <c:lineChart>
        <c:grouping val="standard"/>
        <c:ser>
          <c:idx val="0"/>
          <c:order val="0"/>
          <c:tx>
            <c:strRef>
              <c:f>Лист3!$A$7</c:f>
              <c:strCache>
                <c:ptCount val="1"/>
                <c:pt idx="0">
                  <c:v>Экономическая эффективность  от всех форм правозащитной работы в млн.рублях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dLblPos val="t"/>
            <c:showVal val="1"/>
          </c:dLbls>
          <c:cat>
            <c:strRef>
              <c:f>Лист3!$B$1:$F$1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Лист3!$B$7:$F$7</c:f>
              <c:numCache>
                <c:formatCode>General</c:formatCode>
                <c:ptCount val="5"/>
                <c:pt idx="0">
                  <c:v>2.5</c:v>
                </c:pt>
                <c:pt idx="1">
                  <c:v>12.4</c:v>
                </c:pt>
                <c:pt idx="2">
                  <c:v>15.1</c:v>
                </c:pt>
                <c:pt idx="3">
                  <c:v>23</c:v>
                </c:pt>
                <c:pt idx="4">
                  <c:v>32.200000000000003</c:v>
                </c:pt>
              </c:numCache>
            </c:numRef>
          </c:val>
        </c:ser>
        <c:dLbls/>
        <c:marker val="1"/>
        <c:axId val="77053312"/>
        <c:axId val="76981376"/>
      </c:lineChart>
      <c:catAx>
        <c:axId val="77053312"/>
        <c:scaling>
          <c:orientation val="minMax"/>
        </c:scaling>
        <c:axPos val="b"/>
        <c:tickLblPos val="nextTo"/>
        <c:crossAx val="76981376"/>
        <c:crosses val="autoZero"/>
        <c:auto val="1"/>
        <c:lblAlgn val="ctr"/>
        <c:lblOffset val="100"/>
      </c:catAx>
      <c:valAx>
        <c:axId val="76981376"/>
        <c:scaling>
          <c:orientation val="minMax"/>
        </c:scaling>
        <c:axPos val="l"/>
        <c:majorGridlines/>
        <c:numFmt formatCode="General" sourceLinked="1"/>
        <c:tickLblPos val="nextTo"/>
        <c:crossAx val="7705331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5164725071826593E-2"/>
          <c:y val="3.5037524407886662E-2"/>
          <c:w val="0.67515172590807881"/>
          <c:h val="0.88590403233942494"/>
        </c:manualLayout>
      </c:layout>
      <c:barChart>
        <c:barDir val="col"/>
        <c:grouping val="clustered"/>
        <c:ser>
          <c:idx val="0"/>
          <c:order val="0"/>
          <c:tx>
            <c:strRef>
              <c:f>Лист4!$A$2</c:f>
              <c:strCache>
                <c:ptCount val="1"/>
                <c:pt idx="0">
                  <c:v>Количество первичных профсоюзных организаций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Лист4!$B$1:$F$1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Лист4!$B$2:$F$2</c:f>
              <c:numCache>
                <c:formatCode>General</c:formatCode>
                <c:ptCount val="5"/>
                <c:pt idx="0">
                  <c:v>345</c:v>
                </c:pt>
                <c:pt idx="1">
                  <c:v>336</c:v>
                </c:pt>
                <c:pt idx="2">
                  <c:v>330</c:v>
                </c:pt>
                <c:pt idx="3">
                  <c:v>338</c:v>
                </c:pt>
                <c:pt idx="4">
                  <c:v>340</c:v>
                </c:pt>
              </c:numCache>
            </c:numRef>
          </c:val>
        </c:ser>
        <c:ser>
          <c:idx val="1"/>
          <c:order val="1"/>
          <c:tx>
            <c:strRef>
              <c:f>Лист4!$A$3</c:f>
              <c:strCache>
                <c:ptCount val="1"/>
                <c:pt idx="0">
                  <c:v>Внештатные технические инспектора труда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Лист4!$B$1:$F$1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Лист4!$B$3:$F$3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Лист4!$A$4</c:f>
              <c:strCache>
                <c:ptCount val="1"/>
                <c:pt idx="0">
                  <c:v>Уполномоченные по охране труда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Лист4!$B$1:$F$1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Лист4!$B$4:$F$4</c:f>
              <c:numCache>
                <c:formatCode>General</c:formatCode>
                <c:ptCount val="5"/>
                <c:pt idx="0">
                  <c:v>342</c:v>
                </c:pt>
                <c:pt idx="1">
                  <c:v>333</c:v>
                </c:pt>
                <c:pt idx="2">
                  <c:v>326</c:v>
                </c:pt>
                <c:pt idx="3">
                  <c:v>330</c:v>
                </c:pt>
                <c:pt idx="4">
                  <c:v>340</c:v>
                </c:pt>
              </c:numCache>
            </c:numRef>
          </c:val>
        </c:ser>
        <c:ser>
          <c:idx val="3"/>
          <c:order val="3"/>
          <c:tx>
            <c:strRef>
              <c:f>Лист4!$A$5</c:f>
              <c:strCache>
                <c:ptCount val="1"/>
                <c:pt idx="0">
                  <c:v>Представители профкомов в комиссиях по охране труда организаций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Лист4!$B$1:$F$1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Лист4!$B$5:$F$5</c:f>
              <c:numCache>
                <c:formatCode>General</c:formatCode>
                <c:ptCount val="5"/>
                <c:pt idx="0">
                  <c:v>173</c:v>
                </c:pt>
                <c:pt idx="1">
                  <c:v>168</c:v>
                </c:pt>
                <c:pt idx="2">
                  <c:v>169</c:v>
                </c:pt>
                <c:pt idx="3">
                  <c:v>172</c:v>
                </c:pt>
                <c:pt idx="4">
                  <c:v>187</c:v>
                </c:pt>
              </c:numCache>
            </c:numRef>
          </c:val>
        </c:ser>
        <c:dLbls/>
        <c:axId val="82455168"/>
        <c:axId val="82473344"/>
      </c:barChart>
      <c:catAx>
        <c:axId val="82455168"/>
        <c:scaling>
          <c:orientation val="minMax"/>
        </c:scaling>
        <c:axPos val="b"/>
        <c:tickLblPos val="nextTo"/>
        <c:crossAx val="82473344"/>
        <c:crosses val="autoZero"/>
        <c:auto val="1"/>
        <c:lblAlgn val="ctr"/>
        <c:lblOffset val="100"/>
      </c:catAx>
      <c:valAx>
        <c:axId val="82473344"/>
        <c:scaling>
          <c:orientation val="minMax"/>
          <c:max val="380"/>
        </c:scaling>
        <c:axPos val="l"/>
        <c:majorGridlines/>
        <c:numFmt formatCode="General" sourceLinked="1"/>
        <c:tickLblPos val="nextTo"/>
        <c:crossAx val="82455168"/>
        <c:crosses val="autoZero"/>
        <c:crossBetween val="between"/>
        <c:majorUnit val="50"/>
        <c:minorUnit val="10"/>
      </c:valAx>
    </c:plotArea>
    <c:legend>
      <c:legendPos val="r"/>
      <c:layout>
        <c:manualLayout>
          <c:xMode val="edge"/>
          <c:yMode val="edge"/>
          <c:x val="0.75924389577485785"/>
          <c:y val="0.11342032455717917"/>
          <c:w val="0.22813780769517375"/>
          <c:h val="0.81418497661961764"/>
        </c:manualLayout>
      </c:layout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Лист4!$A$21</c:f>
              <c:strCache>
                <c:ptCount val="1"/>
                <c:pt idx="0">
                  <c:v>Численность членов профсоюза  региональной организации</c:v>
                </c:pt>
              </c:strCache>
            </c:strRef>
          </c:tx>
          <c:dLbls>
            <c:dLblPos val="t"/>
            <c:showVal val="1"/>
          </c:dLbls>
          <c:cat>
            <c:strRef>
              <c:f>Лист4!$B$20:$F$20</c:f>
              <c:strCache>
                <c:ptCount val="5"/>
                <c:pt idx="0">
                  <c:v>за 2010г.</c:v>
                </c:pt>
                <c:pt idx="1">
                  <c:v>за 2011г.</c:v>
                </c:pt>
                <c:pt idx="2">
                  <c:v>за 2012г.</c:v>
                </c:pt>
                <c:pt idx="3">
                  <c:v>за 2013г.</c:v>
                </c:pt>
                <c:pt idx="4">
                  <c:v>за 2014г.</c:v>
                </c:pt>
              </c:strCache>
            </c:strRef>
          </c:cat>
          <c:val>
            <c:numRef>
              <c:f>Лист4!$B$21:$F$21</c:f>
              <c:numCache>
                <c:formatCode>General</c:formatCode>
                <c:ptCount val="5"/>
                <c:pt idx="0">
                  <c:v>17052</c:v>
                </c:pt>
                <c:pt idx="1">
                  <c:v>17539</c:v>
                </c:pt>
                <c:pt idx="2">
                  <c:v>18095</c:v>
                </c:pt>
                <c:pt idx="3">
                  <c:v>18748</c:v>
                </c:pt>
                <c:pt idx="4">
                  <c:v>19593</c:v>
                </c:pt>
              </c:numCache>
            </c:numRef>
          </c:val>
        </c:ser>
        <c:dLbls/>
        <c:marker val="1"/>
        <c:axId val="82546048"/>
        <c:axId val="82560128"/>
      </c:lineChart>
      <c:catAx>
        <c:axId val="82546048"/>
        <c:scaling>
          <c:orientation val="minMax"/>
        </c:scaling>
        <c:axPos val="b"/>
        <c:tickLblPos val="nextTo"/>
        <c:crossAx val="82560128"/>
        <c:crosses val="autoZero"/>
        <c:auto val="1"/>
        <c:lblAlgn val="ctr"/>
        <c:lblOffset val="100"/>
      </c:catAx>
      <c:valAx>
        <c:axId val="82560128"/>
        <c:scaling>
          <c:orientation val="minMax"/>
        </c:scaling>
        <c:axPos val="l"/>
        <c:majorGridlines/>
        <c:numFmt formatCode="General" sourceLinked="1"/>
        <c:tickLblPos val="nextTo"/>
        <c:crossAx val="825460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1"/>
          <c:order val="0"/>
          <c:tx>
            <c:strRef>
              <c:f>Лист5!$C$2</c:f>
              <c:strCache>
                <c:ptCount val="1"/>
                <c:pt idx="0">
                  <c:v>Молодежь до 35 лет –членов профсоюза             (чел.)</c:v>
                </c:pt>
              </c:strCache>
            </c:strRef>
          </c:tx>
          <c:cat>
            <c:numRef>
              <c:f>Лист5!$B$3:$B$7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Лист5!$C$3:$C$7</c:f>
              <c:numCache>
                <c:formatCode>General</c:formatCode>
                <c:ptCount val="5"/>
                <c:pt idx="0">
                  <c:v>7187</c:v>
                </c:pt>
                <c:pt idx="1">
                  <c:v>7177</c:v>
                </c:pt>
                <c:pt idx="2">
                  <c:v>7262</c:v>
                </c:pt>
                <c:pt idx="3">
                  <c:v>6642</c:v>
                </c:pt>
                <c:pt idx="4">
                  <c:v>7545</c:v>
                </c:pt>
              </c:numCache>
            </c:numRef>
          </c:val>
        </c:ser>
        <c:ser>
          <c:idx val="2"/>
          <c:order val="1"/>
          <c:tx>
            <c:strRef>
              <c:f>Лист5!$D$2</c:f>
              <c:strCache>
                <c:ptCount val="1"/>
                <c:pt idx="0">
                  <c:v>Представительство в выборных органах                       (чел.)</c:v>
                </c:pt>
              </c:strCache>
            </c:strRef>
          </c:tx>
          <c:cat>
            <c:numRef>
              <c:f>Лист5!$B$3:$B$7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Лист5!$D$3:$D$7</c:f>
              <c:numCache>
                <c:formatCode>General</c:formatCode>
                <c:ptCount val="5"/>
                <c:pt idx="0">
                  <c:v>996</c:v>
                </c:pt>
                <c:pt idx="1">
                  <c:v>971</c:v>
                </c:pt>
                <c:pt idx="2">
                  <c:v>1006</c:v>
                </c:pt>
                <c:pt idx="3">
                  <c:v>1053</c:v>
                </c:pt>
                <c:pt idx="4">
                  <c:v>1182</c:v>
                </c:pt>
              </c:numCache>
            </c:numRef>
          </c:val>
        </c:ser>
        <c:dLbls/>
        <c:axId val="82771328"/>
        <c:axId val="82839040"/>
      </c:barChart>
      <c:catAx>
        <c:axId val="82771328"/>
        <c:scaling>
          <c:orientation val="minMax"/>
        </c:scaling>
        <c:axPos val="b"/>
        <c:numFmt formatCode="General" sourceLinked="1"/>
        <c:tickLblPos val="nextTo"/>
        <c:crossAx val="82839040"/>
        <c:crosses val="autoZero"/>
        <c:auto val="1"/>
        <c:lblAlgn val="ctr"/>
        <c:lblOffset val="100"/>
      </c:catAx>
      <c:valAx>
        <c:axId val="82839040"/>
        <c:scaling>
          <c:orientation val="minMax"/>
        </c:scaling>
        <c:axPos val="l"/>
        <c:majorGridlines/>
        <c:numFmt formatCode="General" sourceLinked="1"/>
        <c:tickLblPos val="nextTo"/>
        <c:crossAx val="8277132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1"/>
          <c:order val="0"/>
          <c:tx>
            <c:strRef>
              <c:f>Лист5!$C$2</c:f>
              <c:strCache>
                <c:ptCount val="1"/>
                <c:pt idx="0">
                  <c:v>Молодежь до 35 лет –членов профсоюза             (чел.)</c:v>
                </c:pt>
              </c:strCache>
            </c:strRef>
          </c:tx>
          <c:cat>
            <c:numRef>
              <c:f>Лист5!$B$3:$B$7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Лист5!$C$3:$C$7</c:f>
              <c:numCache>
                <c:formatCode>General</c:formatCode>
                <c:ptCount val="5"/>
                <c:pt idx="0">
                  <c:v>7187</c:v>
                </c:pt>
                <c:pt idx="1">
                  <c:v>7177</c:v>
                </c:pt>
                <c:pt idx="2">
                  <c:v>7262</c:v>
                </c:pt>
                <c:pt idx="3">
                  <c:v>6642</c:v>
                </c:pt>
                <c:pt idx="4">
                  <c:v>7545</c:v>
                </c:pt>
              </c:numCache>
            </c:numRef>
          </c:val>
        </c:ser>
        <c:ser>
          <c:idx val="2"/>
          <c:order val="1"/>
          <c:tx>
            <c:strRef>
              <c:f>Лист5!$D$2</c:f>
              <c:strCache>
                <c:ptCount val="1"/>
                <c:pt idx="0">
                  <c:v>Представительство в выборных органах                       (чел.)</c:v>
                </c:pt>
              </c:strCache>
            </c:strRef>
          </c:tx>
          <c:cat>
            <c:numRef>
              <c:f>Лист5!$B$3:$B$7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Лист5!$D$3:$D$7</c:f>
              <c:numCache>
                <c:formatCode>General</c:formatCode>
                <c:ptCount val="5"/>
                <c:pt idx="0">
                  <c:v>996</c:v>
                </c:pt>
                <c:pt idx="1">
                  <c:v>971</c:v>
                </c:pt>
                <c:pt idx="2">
                  <c:v>1006</c:v>
                </c:pt>
                <c:pt idx="3">
                  <c:v>1053</c:v>
                </c:pt>
                <c:pt idx="4">
                  <c:v>1182</c:v>
                </c:pt>
              </c:numCache>
            </c:numRef>
          </c:val>
        </c:ser>
        <c:dLbls/>
        <c:marker val="1"/>
        <c:axId val="82903808"/>
        <c:axId val="82905344"/>
      </c:lineChart>
      <c:catAx>
        <c:axId val="82903808"/>
        <c:scaling>
          <c:orientation val="minMax"/>
        </c:scaling>
        <c:axPos val="b"/>
        <c:numFmt formatCode="General" sourceLinked="1"/>
        <c:tickLblPos val="nextTo"/>
        <c:crossAx val="82905344"/>
        <c:crosses val="autoZero"/>
        <c:auto val="1"/>
        <c:lblAlgn val="ctr"/>
        <c:lblOffset val="100"/>
      </c:catAx>
      <c:valAx>
        <c:axId val="82905344"/>
        <c:scaling>
          <c:orientation val="minMax"/>
        </c:scaling>
        <c:axPos val="l"/>
        <c:majorGridlines/>
        <c:numFmt formatCode="General" sourceLinked="1"/>
        <c:tickLblPos val="nextTo"/>
        <c:crossAx val="8290380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70F69-0DB7-4A2D-AE81-7B2A90EAEDE3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68D4C-306E-49A8-A72D-1577432E46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17D8C0-83FB-4E51-9621-F33C72A07FD9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17D8C0-83FB-4E51-9621-F33C72A07FD9}" type="slidenum">
              <a:rPr lang="ru-RU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970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52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80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28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81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08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13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14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95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84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29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9A11-60B5-43CD-80BE-9973F5ED6C1E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9FD38-929B-4E60-AB8E-6E386CCE3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873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знак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0"/>
            <a:ext cx="3857652" cy="278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214554"/>
            <a:ext cx="8715436" cy="4429156"/>
          </a:xfrm>
        </p:spPr>
        <p:txBody>
          <a:bodyPr>
            <a:noAutofit/>
          </a:bodyPr>
          <a:lstStyle/>
          <a:p>
            <a: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  <a:t>Приветствуем </a:t>
            </a:r>
            <a:b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  <a:t>делегатов и участников </a:t>
            </a:r>
            <a:r>
              <a:rPr lang="en-US" sz="5200" b="1" dirty="0" smtClean="0">
                <a:solidFill>
                  <a:schemeClr val="accent1">
                    <a:lumMod val="75000"/>
                  </a:schemeClr>
                </a:solidFill>
              </a:rPr>
              <a:t>VII</a:t>
            </a:r>
            <a: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  <a:t> краевой </a:t>
            </a:r>
            <a:b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200" b="1" dirty="0" smtClean="0">
                <a:solidFill>
                  <a:schemeClr val="accent1">
                    <a:lumMod val="75000"/>
                  </a:schemeClr>
                </a:solidFill>
              </a:rPr>
              <a:t>отчетно-выборной конференции профсоюза</a:t>
            </a:r>
            <a:endParaRPr lang="ru-RU" sz="5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85863" cy="654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Обь</a:t>
            </a:r>
          </a:p>
        </p:txBody>
      </p:sp>
      <p:pic>
        <p:nvPicPr>
          <p:cNvPr id="6148" name="Picture 3" descr="D:\!! Комитет\Обь\a792374f322cc8b97343349256774eea.jpg"/>
          <p:cNvPicPr>
            <a:picLocks noChangeAspect="1" noChangeArrowheads="1"/>
          </p:cNvPicPr>
          <p:nvPr/>
        </p:nvPicPr>
        <p:blipFill>
          <a:blip r:embed="rId2" cstate="print"/>
          <a:srcRect r="-2634"/>
          <a:stretch>
            <a:fillRect/>
          </a:stretch>
        </p:blipFill>
        <p:spPr bwMode="auto">
          <a:xfrm>
            <a:off x="179388" y="4076700"/>
            <a:ext cx="4105275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D:\!! Комитет\Обь\basseyn_ob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0"/>
            <a:ext cx="56435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 descr="D:\!! Комитет\Обь\d960349e6d6bcf3807b733155cfbeb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357563"/>
            <a:ext cx="4140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D:\!! Комитет\Обь\Sakharov's_Square_in_Barnau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675"/>
            <a:ext cx="3643313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7" descr="D:\!! Комитет\Обь\ob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71438"/>
            <a:ext cx="33575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720080"/>
          </a:xfrm>
        </p:spPr>
        <p:txBody>
          <a:bodyPr>
            <a:normAutofit/>
          </a:bodyPr>
          <a:lstStyle/>
          <a:p>
            <a:r>
              <a:rPr lang="ru-RU" sz="2000" b="1" dirty="0"/>
              <a:t>Численность членов профсоюза  региональной организации 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5325402"/>
              </p:ext>
            </p:extLst>
          </p:nvPr>
        </p:nvGraphicFramePr>
        <p:xfrm>
          <a:off x="755576" y="1268760"/>
          <a:ext cx="763284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170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720080"/>
          </a:xfrm>
        </p:spPr>
        <p:txBody>
          <a:bodyPr>
            <a:normAutofit/>
          </a:bodyPr>
          <a:lstStyle/>
          <a:p>
            <a:r>
              <a:rPr lang="ru-RU" sz="2000" b="1" dirty="0"/>
              <a:t>Наличие в организации молодежи, динамика за 5 лет:</a:t>
            </a:r>
            <a:endParaRPr lang="ru-RU" sz="20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98495999"/>
              </p:ext>
            </p:extLst>
          </p:nvPr>
        </p:nvGraphicFramePr>
        <p:xfrm>
          <a:off x="323528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90008982"/>
              </p:ext>
            </p:extLst>
          </p:nvPr>
        </p:nvGraphicFramePr>
        <p:xfrm>
          <a:off x="4427984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317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889375" y="500063"/>
            <a:ext cx="1042988" cy="368300"/>
          </a:xfrm>
        </p:spPr>
        <p:txBody>
          <a:bodyPr/>
          <a:lstStyle/>
          <a:p>
            <a:pPr eaLnBrk="1" hangingPunct="1"/>
            <a:r>
              <a:rPr lang="ru-RU" sz="800" smtClean="0"/>
              <a:t>Плакаты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8" y="0"/>
            <a:ext cx="5259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D:\!! Комитет\Бюллет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963" y="0"/>
            <a:ext cx="38560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2592" y="3571876"/>
            <a:ext cx="4961439" cy="32861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71414"/>
            <a:ext cx="7786742" cy="50006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IV</a:t>
            </a:r>
            <a:r>
              <a:rPr lang="ru-RU" sz="2400" b="1" dirty="0" smtClean="0"/>
              <a:t> </a:t>
            </a:r>
            <a:r>
              <a:rPr lang="ru-RU" sz="2400" b="1" dirty="0" smtClean="0"/>
              <a:t>заседание </a:t>
            </a:r>
            <a:r>
              <a:rPr lang="ru-RU" sz="2400" b="1" dirty="0" smtClean="0"/>
              <a:t>краевого комитета профсоюза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DSC_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71480"/>
            <a:ext cx="4857784" cy="32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71414"/>
            <a:ext cx="7786742" cy="857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 фото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357298"/>
            <a:ext cx="7786742" cy="857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 фото2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002.jpg"/>
          <p:cNvPicPr>
            <a:picLocks noChangeAspect="1"/>
          </p:cNvPicPr>
          <p:nvPr/>
        </p:nvPicPr>
        <p:blipFill>
          <a:blip r:embed="rId2" cstate="print"/>
          <a:srcRect l="1562"/>
          <a:stretch>
            <a:fillRect/>
          </a:stretch>
        </p:blipFill>
        <p:spPr>
          <a:xfrm>
            <a:off x="0" y="714356"/>
            <a:ext cx="9144000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857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/>
              <a:t>Награждение профсоюзного актива 2010-2015г.г (март)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1000105"/>
          <a:ext cx="7929618" cy="5643604"/>
        </p:xfrm>
        <a:graphic>
          <a:graphicData uri="http://schemas.openxmlformats.org/drawingml/2006/table">
            <a:tbl>
              <a:tblPr/>
              <a:tblGrid>
                <a:gridCol w="794619"/>
                <a:gridCol w="5637734"/>
                <a:gridCol w="1497265"/>
              </a:tblGrid>
              <a:tr h="505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/>
                          <a:ea typeface="Times New Roman"/>
                          <a:cs typeface="Times New Roman"/>
                        </a:rPr>
                        <a:t>                                                                                                        </a:t>
                      </a:r>
                      <a:r>
                        <a:rPr lang="ru-RU" sz="1200" dirty="0" err="1">
                          <a:latin typeface="Tahoma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Наименование наград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/>
                          <a:ea typeface="Times New Roman"/>
                          <a:cs typeface="Times New Roman"/>
                        </a:rPr>
                        <a:t> Знак ФНПР «За содружество» 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ahoma"/>
                          <a:ea typeface="Times New Roman"/>
                          <a:cs typeface="Times New Roman"/>
                        </a:rPr>
                        <a:t>Знак ЦК Профсоюза «За заслуги перед Профсоюзом»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Грамотой Администрации края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Грамотой Администрации г.Барнаула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Благодарностью Губернатора края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Благодарностью АКЗС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Почетная грамота ЦК профсоюза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Нагрудный знак Алтайского Крайсовпрофа  «За активную работу в Профсоюзах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Почетная грамота  Алтайского  Крайсовпрофа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Благодарность Алтайского Крайсовпрофа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Почетная грамота Крайкома профсоюза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Благодарность Крайкома профсоюза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289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Почетный ветеран Алтайской краевой организации профсоюза РГУ и ОО РФ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Галерея Почета  Алтайского крайсовпрофа 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6"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68"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ahoma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ahoma"/>
                          <a:ea typeface="Times New Roman"/>
                          <a:cs typeface="Times New Roman"/>
                        </a:rPr>
                        <a:t>1176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6"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6"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428" marR="58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857256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/>
              <a:t>Награждение профсоюзного актива 2010-2015г.г (март)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DSC_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57" y="714356"/>
            <a:ext cx="4409305" cy="2928958"/>
          </a:xfrm>
          <a:prstGeom prst="rect">
            <a:avLst/>
          </a:prstGeom>
        </p:spPr>
      </p:pic>
      <p:pic>
        <p:nvPicPr>
          <p:cNvPr id="6" name="Рисунок 5" descr="IMG_1548.jpg"/>
          <p:cNvPicPr>
            <a:picLocks noChangeAspect="1"/>
          </p:cNvPicPr>
          <p:nvPr/>
        </p:nvPicPr>
        <p:blipFill>
          <a:blip r:embed="rId3" cstate="print"/>
          <a:srcRect l="13536" r="35155"/>
          <a:stretch>
            <a:fillRect/>
          </a:stretch>
        </p:blipFill>
        <p:spPr>
          <a:xfrm rot="16200000">
            <a:off x="5517480" y="54627"/>
            <a:ext cx="2857520" cy="4176976"/>
          </a:xfrm>
          <a:prstGeom prst="rect">
            <a:avLst/>
          </a:prstGeom>
        </p:spPr>
      </p:pic>
      <p:pic>
        <p:nvPicPr>
          <p:cNvPr id="7" name="Рисунок 6" descr="IMG_0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852878"/>
            <a:ext cx="4143372" cy="2862270"/>
          </a:xfrm>
          <a:prstGeom prst="rect">
            <a:avLst/>
          </a:prstGeom>
        </p:spPr>
      </p:pic>
      <p:pic>
        <p:nvPicPr>
          <p:cNvPr id="8" name="Рисунок 7" descr="IMG_0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881418"/>
            <a:ext cx="4357718" cy="290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1285884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/>
              <a:t>Центральный комитет профсоюза наградил</a:t>
            </a:r>
            <a:r>
              <a:rPr lang="ru-RU" sz="2400" dirty="0" smtClean="0">
                <a:latin typeface="Calibri" pitchFamily="34" charset="0"/>
              </a:rPr>
              <a:t> </a:t>
            </a:r>
            <a:r>
              <a:rPr lang="ru-RU" sz="2400" dirty="0" smtClean="0"/>
              <a:t>Алтайскую краевую организацию профсоюза в </a:t>
            </a:r>
            <a:r>
              <a:rPr lang="ru-RU" sz="2400" dirty="0" smtClean="0"/>
              <a:t>2011/12/13/14 </a:t>
            </a:r>
            <a:r>
              <a:rPr lang="ru-RU" sz="2400" dirty="0" smtClean="0"/>
              <a:t>году благодарностью: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pic>
        <p:nvPicPr>
          <p:cNvPr id="6" name="Рисунок 5" descr="Рисунок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64640"/>
            <a:ext cx="4071966" cy="5593360"/>
          </a:xfrm>
          <a:prstGeom prst="rect">
            <a:avLst/>
          </a:prstGeom>
        </p:spPr>
      </p:pic>
      <p:pic>
        <p:nvPicPr>
          <p:cNvPr id="7" name="Рисунок 6" descr="Scan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579" y="1327715"/>
            <a:ext cx="3860263" cy="54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райо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44001" cy="681355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chemeClr val="bg1">
              <a:lumMod val="50000"/>
              <a:alpha val="54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1102CE"/>
                </a:solidFill>
                <a:latin typeface="Arial Black" pitchFamily="34" charset="0"/>
              </a:rPr>
              <a:t>VII</a:t>
            </a:r>
            <a:r>
              <a:rPr lang="en-US" sz="4000" b="1" dirty="0" smtClean="0">
                <a:solidFill>
                  <a:srgbClr val="1102CE"/>
                </a:solidFill>
                <a:latin typeface="Arial" pitchFamily="34" charset="0"/>
              </a:rPr>
              <a:t> </a:t>
            </a:r>
            <a:r>
              <a:rPr lang="ru-RU" sz="4000" b="1" dirty="0" smtClean="0">
                <a:solidFill>
                  <a:srgbClr val="1102CE"/>
                </a:solidFill>
                <a:latin typeface="Arial" pitchFamily="34" charset="0"/>
              </a:rPr>
              <a:t/>
            </a:r>
            <a:br>
              <a:rPr lang="ru-RU" sz="4000" b="1" dirty="0" smtClean="0">
                <a:solidFill>
                  <a:srgbClr val="1102CE"/>
                </a:solidFill>
                <a:latin typeface="Arial" pitchFamily="34" charset="0"/>
              </a:rPr>
            </a:br>
            <a:r>
              <a:rPr lang="ru-RU" sz="4800" b="1" dirty="0" smtClean="0">
                <a:solidFill>
                  <a:srgbClr val="1102CE"/>
                </a:solidFill>
                <a:latin typeface="Arial" pitchFamily="34" charset="0"/>
              </a:rPr>
              <a:t>Алтайская краевая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/>
            </a:r>
            <a:b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отчетно-выборная конференция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Общероссийского профессионального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союза работников государственных учреждений и общественного обслуживания РФ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</a:br>
            <a:endParaRPr lang="ru-RU" sz="4000" b="1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1285884"/>
          </a:xfrm>
        </p:spPr>
        <p:txBody>
          <a:bodyPr>
            <a:noAutofit/>
          </a:bodyPr>
          <a:lstStyle/>
          <a:p>
            <a:r>
              <a:rPr lang="ru-RU" sz="2400" dirty="0" smtClean="0"/>
              <a:t> Новинки учебных центров профсоюзов: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pic>
        <p:nvPicPr>
          <p:cNvPr id="8" name="Рисунок 7" descr="Scan1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3056" y="211429"/>
            <a:ext cx="5506449" cy="77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714380"/>
          </a:xfrm>
        </p:spPr>
        <p:txBody>
          <a:bodyPr>
            <a:noAutofit/>
          </a:bodyPr>
          <a:lstStyle/>
          <a:p>
            <a:r>
              <a:rPr lang="ru-RU" sz="2400" dirty="0" smtClean="0"/>
              <a:t> Новинки учебных центров профсоюзов: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pic>
        <p:nvPicPr>
          <p:cNvPr id="5" name="Рисунок 4" descr="Scan3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58143" y="-451761"/>
            <a:ext cx="5976896" cy="84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14"/>
            <a:ext cx="7786742" cy="714380"/>
          </a:xfrm>
        </p:spPr>
        <p:txBody>
          <a:bodyPr>
            <a:noAutofit/>
          </a:bodyPr>
          <a:lstStyle/>
          <a:p>
            <a:r>
              <a:rPr lang="ru-RU" sz="2400" dirty="0" smtClean="0"/>
              <a:t>Единство,  Солидарность, Справедливость: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pic>
        <p:nvPicPr>
          <p:cNvPr id="6" name="Рисунок 5" descr="DSC_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642918"/>
            <a:ext cx="4429156" cy="2952771"/>
          </a:xfrm>
          <a:prstGeom prst="rect">
            <a:avLst/>
          </a:prstGeom>
        </p:spPr>
      </p:pic>
      <p:pic>
        <p:nvPicPr>
          <p:cNvPr id="7" name="Рисунок 6" descr="DSC_0043.JPG"/>
          <p:cNvPicPr>
            <a:picLocks noChangeAspect="1"/>
          </p:cNvPicPr>
          <p:nvPr/>
        </p:nvPicPr>
        <p:blipFill>
          <a:blip r:embed="rId3" cstate="print"/>
          <a:srcRect t="13258" b="3408"/>
          <a:stretch>
            <a:fillRect/>
          </a:stretch>
        </p:blipFill>
        <p:spPr>
          <a:xfrm>
            <a:off x="1785918" y="3643314"/>
            <a:ext cx="5657818" cy="3143272"/>
          </a:xfrm>
          <a:prstGeom prst="rect">
            <a:avLst/>
          </a:prstGeom>
        </p:spPr>
      </p:pic>
      <p:pic>
        <p:nvPicPr>
          <p:cNvPr id="8" name="Рисунок 7" descr="DSC_0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714356"/>
            <a:ext cx="4286280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1472" y="1357298"/>
            <a:ext cx="7772400" cy="1470025"/>
          </a:xfrm>
        </p:spPr>
        <p:txBody>
          <a:bodyPr/>
          <a:lstStyle/>
          <a:p>
            <a:r>
              <a:rPr lang="ru-RU" dirty="0" smtClean="0"/>
              <a:t>25 лет Профсоюзу</a:t>
            </a:r>
            <a:endParaRPr lang="ru-RU" dirty="0"/>
          </a:p>
        </p:txBody>
      </p:sp>
      <p:pic>
        <p:nvPicPr>
          <p:cNvPr id="10" name="Рисунок 9" descr="календар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4000" cy="63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1472" y="142853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Отчеты и выборы</a:t>
            </a:r>
            <a:endParaRPr lang="ru-RU" dirty="0"/>
          </a:p>
        </p:txBody>
      </p:sp>
      <p:pic>
        <p:nvPicPr>
          <p:cNvPr id="6" name="Рисунок 5" descr="DSC_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3500438"/>
            <a:ext cx="4857752" cy="3357562"/>
          </a:xfrm>
          <a:prstGeom prst="rect">
            <a:avLst/>
          </a:prstGeom>
        </p:spPr>
      </p:pic>
      <p:pic>
        <p:nvPicPr>
          <p:cNvPr id="5" name="Рисунок 4" descr="DSC_0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4857752" cy="322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1472" y="142853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Ветераны</a:t>
            </a:r>
            <a:endParaRPr lang="ru-RU" dirty="0"/>
          </a:p>
        </p:txBody>
      </p:sp>
      <p:pic>
        <p:nvPicPr>
          <p:cNvPr id="7" name="Picture 7" descr="стр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86190"/>
            <a:ext cx="4435500" cy="3023498"/>
          </a:xfrm>
          <a:prstGeom prst="rect">
            <a:avLst/>
          </a:prstGeom>
          <a:noFill/>
        </p:spPr>
      </p:pic>
      <p:pic>
        <p:nvPicPr>
          <p:cNvPr id="8" name="Рисунок 7" descr="0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42406" y="-15405"/>
            <a:ext cx="2959751" cy="4357686"/>
          </a:xfrm>
          <a:prstGeom prst="rect">
            <a:avLst/>
          </a:prstGeom>
        </p:spPr>
      </p:pic>
      <p:pic>
        <p:nvPicPr>
          <p:cNvPr id="10" name="Рисунок 9" descr="09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14356"/>
            <a:ext cx="3857652" cy="61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850" y="989013"/>
            <a:ext cx="3887788" cy="26558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endParaRPr lang="ru-RU" sz="2800" dirty="0"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1472" y="142853"/>
            <a:ext cx="77724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Ветераны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5195" r="9765" b="4166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райо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44001" cy="681355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chemeClr val="bg1">
              <a:lumMod val="50000"/>
              <a:alpha val="54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1102CE"/>
                </a:solidFill>
                <a:latin typeface="Arial Black" pitchFamily="34" charset="0"/>
              </a:rPr>
              <a:t>VII</a:t>
            </a:r>
            <a:r>
              <a:rPr lang="en-US" sz="4000" b="1" dirty="0" smtClean="0">
                <a:solidFill>
                  <a:srgbClr val="1102CE"/>
                </a:solidFill>
                <a:latin typeface="Arial" pitchFamily="34" charset="0"/>
              </a:rPr>
              <a:t> </a:t>
            </a:r>
            <a:r>
              <a:rPr lang="ru-RU" sz="4000" b="1" dirty="0" smtClean="0">
                <a:solidFill>
                  <a:srgbClr val="1102CE"/>
                </a:solidFill>
                <a:latin typeface="Arial" pitchFamily="34" charset="0"/>
              </a:rPr>
              <a:t/>
            </a:r>
            <a:br>
              <a:rPr lang="ru-RU" sz="4000" b="1" dirty="0" smtClean="0">
                <a:solidFill>
                  <a:srgbClr val="1102CE"/>
                </a:solidFill>
                <a:latin typeface="Arial" pitchFamily="34" charset="0"/>
              </a:rPr>
            </a:br>
            <a:r>
              <a:rPr lang="ru-RU" sz="4800" b="1" dirty="0" smtClean="0">
                <a:solidFill>
                  <a:srgbClr val="1102CE"/>
                </a:solidFill>
                <a:latin typeface="Arial" pitchFamily="34" charset="0"/>
              </a:rPr>
              <a:t>Алтайская краевая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/>
            </a:r>
            <a:b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отчетно-выборная конференция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Общероссийского профессионального </a:t>
            </a:r>
            <a:r>
              <a:rPr lang="ru-RU" b="1" dirty="0" smtClean="0">
                <a:solidFill>
                  <a:srgbClr val="1102CE"/>
                </a:solidFill>
                <a:latin typeface="Arial" pitchFamily="34" charset="0"/>
              </a:rPr>
              <a:t>союза работников государственных учреждений и общественного обслуживания РФ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</a:rPr>
            </a:br>
            <a:endParaRPr lang="ru-RU" sz="4000" b="1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715436" cy="92869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VII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заседание краевого комитета профсоюза (14 марта 2014г)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52064"/>
            <a:ext cx="9144000" cy="46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715436" cy="7143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Подписание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колдоговора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 Администрации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края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IMG_1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14443"/>
            <a:ext cx="4307620" cy="2871747"/>
          </a:xfrm>
          <a:prstGeom prst="rect">
            <a:avLst/>
          </a:prstGeom>
        </p:spPr>
      </p:pic>
      <p:pic>
        <p:nvPicPr>
          <p:cNvPr id="6" name="Рисунок 5" descr="IMG_1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928670"/>
            <a:ext cx="4307620" cy="2871747"/>
          </a:xfrm>
          <a:prstGeom prst="rect">
            <a:avLst/>
          </a:prstGeom>
        </p:spPr>
      </p:pic>
      <p:pic>
        <p:nvPicPr>
          <p:cNvPr id="7" name="Рисунок 6" descr="IMG_1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4307620" cy="2871747"/>
          </a:xfrm>
          <a:prstGeom prst="rect">
            <a:avLst/>
          </a:prstGeom>
        </p:spPr>
      </p:pic>
      <p:pic>
        <p:nvPicPr>
          <p:cNvPr id="8" name="Рисунок 7" descr="IMG_11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929066"/>
            <a:ext cx="4307620" cy="28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72008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Правовая </a:t>
            </a:r>
            <a:r>
              <a:rPr lang="ru-RU" sz="2000" b="1" dirty="0"/>
              <a:t>помощь членам профсоюза в 2010-2014г.г.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31197541"/>
              </p:ext>
            </p:extLst>
          </p:nvPr>
        </p:nvGraphicFramePr>
        <p:xfrm>
          <a:off x="179512" y="980728"/>
          <a:ext cx="871296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97901745"/>
              </p:ext>
            </p:extLst>
          </p:nvPr>
        </p:nvGraphicFramePr>
        <p:xfrm>
          <a:off x="611560" y="5157192"/>
          <a:ext cx="835292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226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715436" cy="7143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Спорт и здоровье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 descr="SAM_8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3759934" cy="2819951"/>
          </a:xfrm>
          <a:prstGeom prst="rect">
            <a:avLst/>
          </a:prstGeom>
        </p:spPr>
      </p:pic>
      <p:pic>
        <p:nvPicPr>
          <p:cNvPr id="10" name="Рисунок 9" descr="SAM_8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5470" y="785794"/>
            <a:ext cx="3759934" cy="2819951"/>
          </a:xfrm>
          <a:prstGeom prst="rect">
            <a:avLst/>
          </a:prstGeom>
        </p:spPr>
      </p:pic>
      <p:pic>
        <p:nvPicPr>
          <p:cNvPr id="11" name="Рисунок 10" descr="SAM_8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857628"/>
            <a:ext cx="3759934" cy="2819951"/>
          </a:xfrm>
          <a:prstGeom prst="rect">
            <a:avLst/>
          </a:prstGeom>
        </p:spPr>
      </p:pic>
      <p:pic>
        <p:nvPicPr>
          <p:cNvPr id="12" name="Рисунок 11" descr="SAM_82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857628"/>
            <a:ext cx="3759934" cy="28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720080"/>
          </a:xfrm>
        </p:spPr>
        <p:txBody>
          <a:bodyPr>
            <a:normAutofit/>
          </a:bodyPr>
          <a:lstStyle/>
          <a:p>
            <a:r>
              <a:rPr lang="ru-RU" sz="2000" b="1" dirty="0"/>
              <a:t>Динамика изменения численности профактива по охране труда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за </a:t>
            </a:r>
            <a:r>
              <a:rPr lang="ru-RU" sz="2000" b="1" dirty="0"/>
              <a:t>2010-2014г.г.</a:t>
            </a:r>
            <a:endParaRPr lang="ru-RU" sz="20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2502964"/>
              </p:ext>
            </p:extLst>
          </p:nvPr>
        </p:nvGraphicFramePr>
        <p:xfrm>
          <a:off x="179512" y="980728"/>
          <a:ext cx="874846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773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1656184"/>
          </a:xfrm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Особое внимание уделяется краевым комитетом профсоюза санаторно-курортному лечению и оздоровлению членов профсоюза и членов их </a:t>
            </a:r>
            <a:r>
              <a:rPr lang="ru-RU" sz="2000" b="1" u="sng" dirty="0" smtClean="0"/>
              <a:t>семей.</a:t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/>
              <a:t/>
            </a:r>
            <a:br>
              <a:rPr lang="ru-RU" sz="2000" b="1" u="sng" dirty="0"/>
            </a:br>
            <a:r>
              <a:rPr lang="ru-RU" sz="2000" dirty="0" smtClean="0"/>
              <a:t>Краевым </a:t>
            </a:r>
            <a:r>
              <a:rPr lang="ru-RU" sz="2000" dirty="0"/>
              <a:t>комитетом профсоюза  оздоровлено по льготным профсоюзным санаторно-курортным путевкам:</a:t>
            </a:r>
            <a:br>
              <a:rPr lang="ru-RU" sz="2000" dirty="0"/>
            </a:b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676"/>
          <a:stretch/>
        </p:blipFill>
        <p:spPr bwMode="auto">
          <a:xfrm>
            <a:off x="749871" y="1916832"/>
            <a:ext cx="7848872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04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43050" cy="368300"/>
          </a:xfrm>
        </p:spPr>
        <p:txBody>
          <a:bodyPr/>
          <a:lstStyle/>
          <a:p>
            <a:r>
              <a:rPr lang="ru-RU" sz="1000" smtClean="0"/>
              <a:t>Санатории</a:t>
            </a:r>
          </a:p>
        </p:txBody>
      </p:sp>
      <p:pic>
        <p:nvPicPr>
          <p:cNvPr id="5123" name="Picture 4" descr="D:\!! Комитет\белокуриха\Белокуриха-Рос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782638"/>
            <a:ext cx="414337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D:\!! Комитет\сосн бор\сосн б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86188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D:\!! Комитет\барнаульский бук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0"/>
            <a:ext cx="264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File0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4616450"/>
            <a:ext cx="3600450" cy="2241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256</Words>
  <Application>Microsoft Office PowerPoint</Application>
  <PresentationFormat>Экран (4:3)</PresentationFormat>
  <Paragraphs>76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Приветствуем  делегатов и участников VII краевой  отчетно-выборной конференции профсоюза</vt:lpstr>
      <vt:lpstr>VII  Алтайская краевая  отчетно-выборная конференция Общероссийского профессионального союза работников государственных учреждений и общественного обслуживания РФ </vt:lpstr>
      <vt:lpstr>VIII заседание краевого комитета профсоюза (14 марта 2014г)</vt:lpstr>
      <vt:lpstr>Подписание колдоговора в Администрации края</vt:lpstr>
      <vt:lpstr>Правовая помощь членам профсоюза в 2010-2014г.г.</vt:lpstr>
      <vt:lpstr>Спорт и здоровье</vt:lpstr>
      <vt:lpstr>Динамика изменения численности профактива по охране труда за 2010-2014г.г.</vt:lpstr>
      <vt:lpstr>Особое внимание уделяется краевым комитетом профсоюза санаторно-курортному лечению и оздоровлению членов профсоюза и членов их семей.   Краевым комитетом профсоюза  оздоровлено по льготным профсоюзным санаторно-курортным путевкам:  </vt:lpstr>
      <vt:lpstr>Санатории</vt:lpstr>
      <vt:lpstr>Обь</vt:lpstr>
      <vt:lpstr>Численность членов профсоюза  региональной организации </vt:lpstr>
      <vt:lpstr>Наличие в организации молодежи, динамика за 5 лет:</vt:lpstr>
      <vt:lpstr>Плакаты</vt:lpstr>
      <vt:lpstr>IV заседание краевого комитета профсоюза</vt:lpstr>
      <vt:lpstr> фото</vt:lpstr>
      <vt:lpstr> фото2</vt:lpstr>
      <vt:lpstr> Награждение профсоюзного актива 2010-2015г.г (март)</vt:lpstr>
      <vt:lpstr> Награждение профсоюзного актива 2010-2015г.г (март)</vt:lpstr>
      <vt:lpstr> Центральный комитет профсоюза наградил Алтайскую краевую организацию профсоюза в 2011/12/13/14 году благодарностью:</vt:lpstr>
      <vt:lpstr> Новинки учебных центров профсоюзов:</vt:lpstr>
      <vt:lpstr> Новинки учебных центров профсоюзов:</vt:lpstr>
      <vt:lpstr>Единство,  Солидарность, Справедливость:</vt:lpstr>
      <vt:lpstr>25 лет Профсоюзу</vt:lpstr>
      <vt:lpstr>Отчеты и выборы</vt:lpstr>
      <vt:lpstr>Ветераны</vt:lpstr>
      <vt:lpstr>Ветераны</vt:lpstr>
      <vt:lpstr>VII  Алтайская краевая  отчетно-выборная конференция Общероссийского профессионального союза работников государственных учреждений и общественного обслуживания РФ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 Ч Е Т о работе краевого комитета профсоюза по реализации Программы действий Профсоюза за 2010-2014 годы</dc:title>
  <dc:creator>Admin</dc:creator>
  <cp:lastModifiedBy>Назина ВИ</cp:lastModifiedBy>
  <cp:revision>30</cp:revision>
  <dcterms:created xsi:type="dcterms:W3CDTF">2015-02-23T16:03:59Z</dcterms:created>
  <dcterms:modified xsi:type="dcterms:W3CDTF">2015-02-26T10:04:58Z</dcterms:modified>
</cp:coreProperties>
</file>